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7" r:id="rId2"/>
    <p:sldId id="318" r:id="rId3"/>
    <p:sldId id="319" r:id="rId4"/>
    <p:sldId id="320" r:id="rId5"/>
    <p:sldId id="321" r:id="rId6"/>
    <p:sldId id="322" r:id="rId7"/>
    <p:sldId id="323" r:id="rId8"/>
    <p:sldId id="326" r:id="rId9"/>
    <p:sldId id="328" r:id="rId10"/>
    <p:sldId id="329" r:id="rId11"/>
    <p:sldId id="330" r:id="rId12"/>
    <p:sldId id="331" r:id="rId13"/>
    <p:sldId id="333" r:id="rId14"/>
    <p:sldId id="332" r:id="rId15"/>
    <p:sldId id="334" r:id="rId16"/>
    <p:sldId id="335" r:id="rId17"/>
    <p:sldId id="336" r:id="rId18"/>
    <p:sldId id="337" r:id="rId19"/>
    <p:sldId id="338" r:id="rId20"/>
    <p:sldId id="339" r:id="rId21"/>
    <p:sldId id="340" r:id="rId22"/>
    <p:sldId id="341" r:id="rId23"/>
    <p:sldId id="345" r:id="rId24"/>
    <p:sldId id="346" r:id="rId25"/>
    <p:sldId id="347" r:id="rId26"/>
    <p:sldId id="348" r:id="rId27"/>
    <p:sldId id="353" r:id="rId28"/>
    <p:sldId id="354" r:id="rId29"/>
    <p:sldId id="355" r:id="rId30"/>
    <p:sldId id="350" r:id="rId31"/>
    <p:sldId id="352" r:id="rId32"/>
    <p:sldId id="349" r:id="rId33"/>
    <p:sldId id="351" r:id="rId34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C70A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81"/>
    <p:restoredTop sz="95034"/>
  </p:normalViewPr>
  <p:slideViewPr>
    <p:cSldViewPr snapToGrid="0">
      <p:cViewPr varScale="1">
        <p:scale>
          <a:sx n="117" d="100"/>
          <a:sy n="117" d="100"/>
        </p:scale>
        <p:origin x="272" y="176"/>
      </p:cViewPr>
      <p:guideLst/>
    </p:cSldViewPr>
  </p:slideViewPr>
  <p:outlineViewPr>
    <p:cViewPr>
      <p:scale>
        <a:sx n="85" d="100"/>
        <a:sy n="8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604494-2906-6C41-B680-7B9C9D655A0F}" type="datetimeFigureOut">
              <a:rPr lang="en-KR" smtClean="0"/>
              <a:t>7/21/25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D4200-F41A-AB42-BA11-5F5CB7E75B8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3022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406515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55166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77458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98438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27057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37642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139687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812274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605600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661451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06517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880702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476522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14121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663037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050728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079492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783747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699618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278615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226561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72233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389515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116756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624371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743431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42194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29435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38977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84832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84398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42696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21487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22CCED-5265-722D-A681-F636C30EDEF9}"/>
              </a:ext>
            </a:extLst>
          </p:cNvPr>
          <p:cNvCxnSpPr/>
          <p:nvPr userDrawn="1"/>
        </p:nvCxnSpPr>
        <p:spPr>
          <a:xfrm>
            <a:off x="244549" y="563526"/>
            <a:ext cx="1065043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140282-1517-6333-5830-FC7D8AD2DCCC}"/>
              </a:ext>
            </a:extLst>
          </p:cNvPr>
          <p:cNvSpPr txBox="1"/>
          <p:nvPr userDrawn="1"/>
        </p:nvSpPr>
        <p:spPr>
          <a:xfrm>
            <a:off x="935989" y="231242"/>
            <a:ext cx="174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 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latin typeface=""/>
                <a:ea typeface="Dotum" panose="020B0600000101010101" pitchFamily="34" charset="-127"/>
                <a:cs typeface="Arima Madurai" pitchFamily="2" charset="77"/>
              </a:rPr>
              <a:t>정석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dirty="0">
                <a:solidFill>
                  <a:srgbClr val="C70A07"/>
                </a:solidFill>
                <a:latin typeface="+mj-ea"/>
                <a:ea typeface="+mj-ea"/>
              </a:rPr>
              <a:t>4</a:t>
            </a:r>
            <a:r>
              <a:rPr lang="ko-KR" altLang="en-US" dirty="0">
                <a:solidFill>
                  <a:srgbClr val="C70A07"/>
                </a:solidFill>
                <a:latin typeface="+mj-ea"/>
                <a:ea typeface="+mj-ea"/>
              </a:rPr>
              <a:t>판</a:t>
            </a:r>
            <a:endParaRPr lang="en-KR" dirty="0">
              <a:solidFill>
                <a:srgbClr val="C70A07"/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1C0DBC-9E58-F161-CAA9-83C03FAC7173}"/>
              </a:ext>
            </a:extLst>
          </p:cNvPr>
          <p:cNvSpPr txBox="1"/>
          <p:nvPr userDrawn="1"/>
        </p:nvSpPr>
        <p:spPr>
          <a:xfrm>
            <a:off x="2033582" y="223564"/>
            <a:ext cx="1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- JDK 21</a:t>
            </a:r>
            <a:endParaRPr lang="en-K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CE4DAE-CD36-EC0F-0B70-8C24D1404FD5}"/>
              </a:ext>
            </a:extLst>
          </p:cNvPr>
          <p:cNvSpPr txBox="1"/>
          <p:nvPr userDrawn="1"/>
        </p:nvSpPr>
        <p:spPr>
          <a:xfrm>
            <a:off x="367744" y="164489"/>
            <a:ext cx="825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Java</a:t>
            </a:r>
            <a:endParaRPr lang="en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3DA473-A76A-E9B2-75C6-46C8949840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92472" y="162205"/>
            <a:ext cx="793538" cy="12256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FDC0B1B-1EC5-D593-E41E-4AFA36CA3985}"/>
              </a:ext>
            </a:extLst>
          </p:cNvPr>
          <p:cNvSpPr/>
          <p:nvPr userDrawn="1"/>
        </p:nvSpPr>
        <p:spPr>
          <a:xfrm>
            <a:off x="248985" y="258052"/>
            <a:ext cx="65164" cy="3054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highlight>
                <a:srgbClr val="FF00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88F0FA-C210-1E19-6208-831B7422A8DF}"/>
              </a:ext>
            </a:extLst>
          </p:cNvPr>
          <p:cNvSpPr txBox="1"/>
          <p:nvPr userDrawn="1"/>
        </p:nvSpPr>
        <p:spPr>
          <a:xfrm>
            <a:off x="892045" y="282666"/>
            <a:ext cx="381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의</a:t>
            </a:r>
            <a:endParaRPr lang="en-KR" sz="1400" dirty="0">
              <a:solidFill>
                <a:srgbClr val="C70A07"/>
              </a:solidFill>
              <a:latin typeface="+mj-ea"/>
              <a:ea typeface="+mj-ea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D16383C-ECF3-EEBB-BF9C-6B8779EDDD73}"/>
              </a:ext>
            </a:extLst>
          </p:cNvPr>
          <p:cNvCxnSpPr/>
          <p:nvPr userDrawn="1"/>
        </p:nvCxnSpPr>
        <p:spPr>
          <a:xfrm>
            <a:off x="1128843" y="6523331"/>
            <a:ext cx="1123733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159AAF9-7345-73EC-1DAE-73EEEA3A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7895" y="6310366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468F7B-8F27-5FB4-532B-4A1DE5F6DB4E}"/>
              </a:ext>
            </a:extLst>
          </p:cNvPr>
          <p:cNvSpPr txBox="1"/>
          <p:nvPr userDrawn="1"/>
        </p:nvSpPr>
        <p:spPr>
          <a:xfrm>
            <a:off x="188070" y="647796"/>
            <a:ext cx="4841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ch3_ </a:t>
            </a:r>
            <a:r>
              <a:rPr lang="ko-KR" altLang="en-US" b="1" dirty="0"/>
              <a:t>연산자</a:t>
            </a:r>
            <a:endParaRPr lang="en-KR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62E17F-DD7B-B597-982F-C09F1051A094}"/>
              </a:ext>
            </a:extLst>
          </p:cNvPr>
          <p:cNvSpPr/>
          <p:nvPr userDrawn="1"/>
        </p:nvSpPr>
        <p:spPr>
          <a:xfrm rot="5400000">
            <a:off x="10545044" y="267488"/>
            <a:ext cx="45719" cy="6356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highlight>
                <a:srgbClr val="FF0000"/>
              </a:highligh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EE626B5-51E3-A20B-0D65-6176DA587589}"/>
              </a:ext>
            </a:extLst>
          </p:cNvPr>
          <p:cNvSpPr/>
          <p:nvPr userDrawn="1"/>
        </p:nvSpPr>
        <p:spPr>
          <a:xfrm rot="5400000">
            <a:off x="10651403" y="4986552"/>
            <a:ext cx="45719" cy="30354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highlight>
                <a:srgbClr val="FF0000"/>
              </a:highligh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1BD78D-BAD5-00A7-FA92-47604A296988}"/>
              </a:ext>
            </a:extLst>
          </p:cNvPr>
          <p:cNvSpPr txBox="1"/>
          <p:nvPr userDrawn="1"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1154079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58750-A96B-4979-F2E2-2B9EF2216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52E7B8-DEAD-9A76-ED47-573BADB145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B1C2D-D79D-EF16-C98F-BEAE15D5F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F1A86-509A-ED4B-9C15-F061B7FD9121}" type="datetime1">
              <a:rPr lang="en-US" smtClean="0"/>
              <a:t>7/21/25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90856-297B-3AB9-727D-ABAEB15D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0D603-83D6-54FE-72A2-2DC5B2495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0669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FBDA45-02DB-BE37-9DE8-2AB60A8EC1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B281C3-6ED7-8246-5E06-97E93406B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B2999-3433-EC88-C2C7-2686BDBA1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17A3E-CD8D-8C45-BBA0-063435AB1133}" type="datetime1">
              <a:rPr lang="en-US" smtClean="0"/>
              <a:t>7/21/25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617FD-F7DA-B383-7F7F-6F80F8E64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3CDAC-B093-AE08-87D1-0C97FAE99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18829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580FA-2D96-8342-49CF-B1A184961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B76BE-FBAF-0A83-A42A-6751BC7F1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7C3B7-368B-180D-CBD0-FC79D9136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DD4C-4C57-6544-B1A1-5DC453852C74}" type="datetime1">
              <a:rPr lang="en-US" smtClean="0"/>
              <a:t>7/21/25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65913-ABFD-2B5C-01CD-DF2A4B58B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76B29-4FE6-7A4A-EB9D-DD893EFB2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66062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3534D-DB59-405D-CEA6-FFEC52082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6B885F-D159-9406-8B7A-00CEC67EE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9CC6C-9127-F2BB-3E7A-5DA2C96B4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B99F0-9D3D-4142-8329-EC539740EB43}" type="datetime1">
              <a:rPr lang="en-US" smtClean="0"/>
              <a:t>7/21/25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AB0C8-2FD0-9F9A-04EB-147E7F948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DEC8D-37B8-5BE8-C7A2-04E5FC805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23660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31245-3ABF-EA53-24C4-E4563E4BB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24AAF-91D3-31BA-678F-C789521345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DEBE3-5D4C-0D08-0B69-48D5B5F610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F1BE27-5539-0AB4-AF4D-210E87475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C7DE0-954F-044B-8A91-814FB805DC53}" type="datetime1">
              <a:rPr lang="en-US" smtClean="0"/>
              <a:t>7/21/25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C2217B-A3B0-481A-C58F-F125AB9B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DE8FB7-B068-F911-A5FE-6AB0422F4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77594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280B5-6BE9-4210-802D-BEEEB5241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E466C-4591-77D1-6006-64B96F275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EFF48D-9535-4680-D53B-EF924654F8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9D0EC2-31D5-248A-6721-033B7B565B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7A6DEA-DF7D-C43A-1AE1-2E5FAAB1C8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F51089-0ADE-EA9D-5692-F8FF0A1B5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56009-DBED-514E-8FBF-F1365F35E094}" type="datetime1">
              <a:rPr lang="en-US" smtClean="0"/>
              <a:t>7/21/25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E2ED8B-E9B1-40BB-3C72-F85B7C8A8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5623C6-3997-959A-FEE0-07C05D7A7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39180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8CF53-C69C-B6BE-C644-81792A50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DC63A0-7BB3-9D97-DB3E-8DFD81679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AA34-212C-2140-BE1B-628A25176F47}" type="datetime1">
              <a:rPr lang="en-US" smtClean="0"/>
              <a:t>7/21/25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78663E-17F6-0B7F-BB0E-6796C859A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FB01B6-108E-9163-3E81-FEC5CDA76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68604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854562-621D-229F-DB6F-4646C8BC9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108F-52BD-D148-9012-45980D8AF0AC}" type="datetime1">
              <a:rPr lang="en-US" smtClean="0"/>
              <a:t>7/21/25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12CAAC-9D31-3F4D-4AA6-941AD6D2B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E8B4C5-8818-D772-0DDD-BE80A7FF2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71102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E8FD4-AD0A-E140-C1EC-C1A807A53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CBAFF-EF3F-B5A7-5153-161204965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9153E-DE4F-7EC9-B951-E0E94221B1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5483AE-8A78-81F6-2453-B867BC30E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A52AD-7FCB-8F4D-9265-BECBE2CDEE82}" type="datetime1">
              <a:rPr lang="en-US" smtClean="0"/>
              <a:t>7/21/25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36D4F2-B650-F58A-04AD-101818C59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DC158E-6874-955C-58F0-DA89ED16A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94643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2C680-50D0-5630-C25C-F4D30036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F1976F-14B3-009D-86C9-4706BE53B1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24A338-8589-0EE0-DF11-14D72D60E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D0F637-BEDB-54F2-B143-6FFF0932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2D42E-CCCB-B440-A59A-50C2F693F526}" type="datetime1">
              <a:rPr lang="en-US" smtClean="0"/>
              <a:t>7/21/25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0387C0-2BFB-81C9-E4D0-90FDC9E2E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D6CBD-0218-E477-FD4E-368ED50EB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76718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56EE24-BF10-6341-0C37-A3FAA862E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B44CA-E13F-FAA6-1353-E9B0E8A2F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ABDCB-A7F6-DDD5-8685-75AD76A456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9F974-D50D-DE44-95F2-945A4B9B276B}" type="datetime1">
              <a:rPr lang="en-US" smtClean="0"/>
              <a:t>7/21/25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B941C-45B5-CC30-6038-4386EC5FE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E978A-D7EE-6ABC-1554-1E19B8305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65414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3-1</a:t>
            </a:r>
            <a:r>
              <a:rPr lang="ko-KR" altLang="en-US" b="1" dirty="0"/>
              <a:t> 연산자란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25670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연산자란</a:t>
            </a:r>
            <a:r>
              <a:rPr lang="en-US" altLang="ko-KR" sz="3200" b="1" dirty="0"/>
              <a:t>?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1371599" y="2460171"/>
            <a:ext cx="7913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연산을 수행하는 기호</a:t>
            </a:r>
            <a:r>
              <a:rPr lang="en-US" altLang="ko-KR" sz="2800" b="1" dirty="0"/>
              <a:t>.</a:t>
            </a:r>
            <a:r>
              <a:rPr lang="ko-KR" altLang="en-US" sz="2800" b="1" dirty="0"/>
              <a:t> 단 하나의 결과를 반환</a:t>
            </a:r>
            <a:endParaRPr lang="en-KR" sz="2800" b="1" dirty="0">
              <a:solidFill>
                <a:srgbClr val="FF000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F448987-5287-D3BF-BD0C-CB18CD95B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133" y="3117144"/>
            <a:ext cx="7329312" cy="9616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25F7609-6338-0FC1-9AB3-A9FFF0ADB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849" y="4135967"/>
            <a:ext cx="2230262" cy="229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55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10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3-1</a:t>
            </a:r>
            <a:r>
              <a:rPr lang="ko-KR" altLang="en-US" b="1" dirty="0"/>
              <a:t> 연산자란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7974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사칙 연산자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주의사항</a:t>
            </a:r>
            <a:r>
              <a:rPr lang="en-US" altLang="ko-KR" sz="3200" b="1" dirty="0"/>
              <a:t>(1)</a:t>
            </a:r>
            <a:endParaRPr lang="en-KR" sz="3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A152BE-BC49-C088-AC0F-97318291D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89" y="2300865"/>
            <a:ext cx="7772400" cy="372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47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11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3-1</a:t>
            </a:r>
            <a:r>
              <a:rPr lang="ko-KR" altLang="en-US" b="1" dirty="0"/>
              <a:t> 연산자란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7974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사칙 연산자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주의사항</a:t>
            </a:r>
            <a:r>
              <a:rPr lang="en-US" altLang="ko-KR" sz="3200" b="1" dirty="0"/>
              <a:t>(2)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675956-EF5F-6C91-BDC3-7AF637B02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733" y="2480145"/>
            <a:ext cx="7772400" cy="12655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E63EEE-0664-2694-3A65-824F60E97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256" y="4044265"/>
            <a:ext cx="6049433" cy="210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89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12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3-1</a:t>
            </a:r>
            <a:r>
              <a:rPr lang="ko-KR" altLang="en-US" b="1" dirty="0"/>
              <a:t> 연산자란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7974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사칙 연산자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주의사항</a:t>
            </a:r>
            <a:r>
              <a:rPr lang="en-US" altLang="ko-KR" sz="3200" b="1" dirty="0"/>
              <a:t>(3)</a:t>
            </a:r>
            <a:endParaRPr lang="en-KR" sz="3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C9E31D-28D2-7BEA-CC2E-8119217DD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177" y="2539011"/>
            <a:ext cx="7772400" cy="1215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9F2474-5F16-E329-E282-D4EA382E0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828" y="4246739"/>
            <a:ext cx="5416550" cy="135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801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13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3-1</a:t>
            </a:r>
            <a:r>
              <a:rPr lang="ko-KR" altLang="en-US" b="1" dirty="0"/>
              <a:t> 연산자란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7974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사칙 연산자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주의사항</a:t>
            </a:r>
            <a:r>
              <a:rPr lang="en-US" altLang="ko-KR" sz="3200" b="1" dirty="0"/>
              <a:t>(4)</a:t>
            </a:r>
            <a:endParaRPr lang="en-KR" sz="3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0119E4-F642-3A91-0C81-1FAF14EF4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344" y="2222500"/>
            <a:ext cx="9299728" cy="34332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6E7C7C-4EA9-361B-12C8-5EE36D618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622" y="2289930"/>
            <a:ext cx="5776378" cy="139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793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14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3-1</a:t>
            </a:r>
            <a:r>
              <a:rPr lang="ko-KR" altLang="en-US" b="1" dirty="0"/>
              <a:t> 연산자란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7974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사칙 연산자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문자간의 뺄셈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65A8A1-68AD-1F47-0E67-C99BDCC96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78" y="2348089"/>
            <a:ext cx="5128854" cy="36801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76AD4E-D8E6-8346-3855-20F5B35B7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883" y="2438400"/>
            <a:ext cx="55245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73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15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3-1</a:t>
            </a:r>
            <a:r>
              <a:rPr lang="ko-KR" altLang="en-US" b="1" dirty="0"/>
              <a:t> 연산자란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7974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사칙 연산자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소수점 아래 자르기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CB6592-6ED1-E295-310A-3018759A7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32" y="2388306"/>
            <a:ext cx="4582695" cy="211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011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16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3-1</a:t>
            </a:r>
            <a:r>
              <a:rPr lang="ko-KR" altLang="en-US" b="1" dirty="0"/>
              <a:t> 연산자란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7974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사칙 연산자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반올림</a:t>
            </a:r>
            <a:r>
              <a:rPr lang="en-US" altLang="ko-KR" sz="3200" b="1" dirty="0"/>
              <a:t>,</a:t>
            </a:r>
            <a:r>
              <a:rPr lang="ko-KR" altLang="en-US" sz="3200" b="1" dirty="0"/>
              <a:t> </a:t>
            </a:r>
            <a:r>
              <a:rPr lang="en-US" altLang="ko-KR" sz="3200" b="1" dirty="0" err="1"/>
              <a:t>Math.round</a:t>
            </a:r>
            <a:r>
              <a:rPr lang="en-US" altLang="ko-KR" sz="3200" b="1" dirty="0"/>
              <a:t>()</a:t>
            </a:r>
            <a:endParaRPr lang="en-KR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B89D17-6320-04D7-03D5-0FE5ABEFD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45" y="2213072"/>
            <a:ext cx="9740210" cy="3047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6F1FB5-B6FF-4098-DAF8-E36DDBD25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401" y="4706518"/>
            <a:ext cx="6211711" cy="19550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70497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17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3-1</a:t>
            </a:r>
            <a:r>
              <a:rPr lang="ko-KR" altLang="en-US" b="1" dirty="0"/>
              <a:t> 연산자란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7974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사칙 연산자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나머지 연산자 </a:t>
            </a:r>
            <a:r>
              <a:rPr lang="en-US" altLang="ko-KR" sz="3200" b="1" dirty="0"/>
              <a:t>%</a:t>
            </a:r>
            <a:endParaRPr lang="en-KR" sz="3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F2E12C-347F-A42A-A25E-7433BD8FF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954" y="2160729"/>
            <a:ext cx="8466919" cy="34272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6E997F-90E6-1D7A-9B1D-F75CAEA71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1465" y="4996745"/>
            <a:ext cx="2893510" cy="125729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6753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18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3-1</a:t>
            </a:r>
            <a:r>
              <a:rPr lang="ko-KR" altLang="en-US" b="1" dirty="0"/>
              <a:t> 연산자란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7974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비교 연산자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연산결과는 </a:t>
            </a:r>
            <a:r>
              <a:rPr lang="en-US" altLang="ko-KR" sz="3200" b="1" dirty="0"/>
              <a:t>true, false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C9527-AFBE-CDAA-AE67-D3DBC81CB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933" y="2277794"/>
            <a:ext cx="6296342" cy="252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A4A248-9E63-67FE-1E26-E51618C55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355" y="4994396"/>
            <a:ext cx="6611731" cy="167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83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19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3-1</a:t>
            </a:r>
            <a:r>
              <a:rPr lang="ko-KR" altLang="en-US" b="1" dirty="0"/>
              <a:t> 연산자란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7974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비교 연산자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연산결과는 </a:t>
            </a:r>
            <a:r>
              <a:rPr lang="en-US" altLang="ko-KR" sz="3200" b="1" dirty="0"/>
              <a:t>true, false</a:t>
            </a:r>
            <a:endParaRPr lang="en-KR" sz="3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C6DCEC-44D9-89A8-3344-4289846B4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689" y="2303639"/>
            <a:ext cx="3042355" cy="13464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E5BDA4-308D-1DBE-23BF-83C80E4E2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223" y="3998747"/>
            <a:ext cx="7772400" cy="195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688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3-1</a:t>
            </a:r>
            <a:r>
              <a:rPr lang="ko-KR" altLang="en-US" b="1" dirty="0"/>
              <a:t> 연산자란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5095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연산자의 종류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0AA99E-ED3E-3BD9-B008-DE0A843D3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21" y="2264165"/>
            <a:ext cx="8689778" cy="268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62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20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3-1</a:t>
            </a:r>
            <a:r>
              <a:rPr lang="ko-KR" altLang="en-US" b="1" dirty="0"/>
              <a:t> 연산자란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7974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비교 연산자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float</a:t>
            </a:r>
            <a:r>
              <a:rPr lang="ko-KR" altLang="en-US" sz="3200" b="1" dirty="0"/>
              <a:t>와 </a:t>
            </a:r>
            <a:r>
              <a:rPr lang="en-US" altLang="ko-KR" sz="3200" b="1" dirty="0"/>
              <a:t>double</a:t>
            </a:r>
            <a:r>
              <a:rPr lang="ko-KR" altLang="en-US" sz="3200" b="1" dirty="0"/>
              <a:t>의 비교</a:t>
            </a:r>
            <a:endParaRPr lang="en-KR" sz="3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E4E1E3-F9B5-F95B-4AA7-68F3C038C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627" y="3277310"/>
            <a:ext cx="7700519" cy="18139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649808-2053-7B0A-9C2E-89CF70EC2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737" y="5178116"/>
            <a:ext cx="7583478" cy="14992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19099D-E14B-606E-8950-073E3A931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5714" y="3080451"/>
            <a:ext cx="7772400" cy="8099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498324-4943-3CAE-4729-BB8FB8745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112" y="2260752"/>
            <a:ext cx="5952067" cy="78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24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21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3-1</a:t>
            </a:r>
            <a:r>
              <a:rPr lang="ko-KR" altLang="en-US" b="1" dirty="0"/>
              <a:t> 연산자란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0965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비교 연산자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문자열의 비교</a:t>
            </a:r>
            <a:r>
              <a:rPr lang="en-US" altLang="ko-KR" sz="3200" b="1" dirty="0"/>
              <a:t>,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equals(), </a:t>
            </a:r>
            <a:r>
              <a:rPr lang="en-US" altLang="ko-KR" sz="3200" b="1" dirty="0" err="1"/>
              <a:t>equalsIgnoreCase</a:t>
            </a:r>
            <a:r>
              <a:rPr lang="en-US" altLang="ko-KR" sz="3200" b="1" dirty="0"/>
              <a:t>()</a:t>
            </a:r>
            <a:endParaRPr lang="en-KR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1A5DC-7033-9687-140E-D57EA7AF3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99" y="4636133"/>
            <a:ext cx="8700522" cy="7599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E2ABB4-D1BD-2D65-42EC-FE530B3C9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2389917"/>
            <a:ext cx="7772400" cy="201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27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22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3-1</a:t>
            </a:r>
            <a:r>
              <a:rPr lang="ko-KR" altLang="en-US" b="1" dirty="0"/>
              <a:t> 연산자란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0965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논리 연산자 </a:t>
            </a:r>
            <a:r>
              <a:rPr lang="en-US" altLang="ko-KR" sz="3200" b="1" dirty="0"/>
              <a:t>-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&amp;&amp;,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||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D293D-C8A1-6E5A-8EF9-58366660C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11" y="2400495"/>
            <a:ext cx="7772400" cy="8829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4CABA6-2CD6-36F9-52A6-01C11B3D9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67" y="3424787"/>
            <a:ext cx="6448777" cy="253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41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23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3-1</a:t>
            </a:r>
            <a:r>
              <a:rPr lang="ko-KR" altLang="en-US" b="1" dirty="0"/>
              <a:t> 연산자란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0965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논리 연산자 </a:t>
            </a:r>
            <a:r>
              <a:rPr lang="en-US" altLang="ko-KR" sz="3200" b="1" dirty="0"/>
              <a:t>-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&amp;&amp;,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||</a:t>
            </a:r>
            <a:endParaRPr lang="en-KR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396F19-A669-B539-562E-9B7477939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11" y="5707246"/>
            <a:ext cx="7188200" cy="749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BD9326-EEDB-0FE3-254F-93CD68C88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11" y="4890918"/>
            <a:ext cx="5613400" cy="711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199EE1-DE8D-14F4-B1CE-7A509E6BD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083" y="4015318"/>
            <a:ext cx="5930900" cy="723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FCF702-B991-7EB5-6641-B274AC2F4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955" y="3203928"/>
            <a:ext cx="5232400" cy="698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EFCEC5-0CDA-A156-0646-2E34A004E1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433" y="2420055"/>
            <a:ext cx="51054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513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24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3-1</a:t>
            </a:r>
            <a:r>
              <a:rPr lang="ko-KR" altLang="en-US" b="1" dirty="0"/>
              <a:t> 연산자란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0965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논리 연산자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효율적인 연산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4DD2A2-5D29-01E9-02CE-04A6C56F6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77" y="2298699"/>
            <a:ext cx="3910173" cy="23636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07CC83-9E74-DADD-DE60-1600FFED2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551" y="2295171"/>
            <a:ext cx="4290989" cy="23445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62D8EF-C7F3-E711-063D-7F08212D6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737" y="5168899"/>
            <a:ext cx="7010251" cy="46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1262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25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3-1</a:t>
            </a:r>
            <a:r>
              <a:rPr lang="ko-KR" altLang="en-US" b="1" dirty="0"/>
              <a:t> 연산자란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0965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논리 연산자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!</a:t>
            </a:r>
            <a:endParaRPr lang="en-KR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54ADA2-DCB2-C967-C387-3EB25624D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295" y="2441928"/>
            <a:ext cx="3686527" cy="17091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8A80A8-A696-0166-44C9-489C948B5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222" y="4432107"/>
            <a:ext cx="9262717" cy="5688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423FD4-AA18-876F-0E98-D1F795B097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376" y="5287891"/>
            <a:ext cx="8402151" cy="7403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38719A-3B0E-F51A-D06D-EB6F07C2D4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2910" y="1917315"/>
            <a:ext cx="4727222" cy="139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65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26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3-1</a:t>
            </a:r>
            <a:r>
              <a:rPr lang="ko-KR" altLang="en-US" b="1" dirty="0"/>
              <a:t> 연산자란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0965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비트 연산자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&amp;,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|,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^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34085D-A027-299A-2352-4051953EA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78" y="2139949"/>
            <a:ext cx="8667636" cy="14499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9965E3-D07E-112F-4D3B-05CBC17A3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705" y="3678767"/>
            <a:ext cx="4859050" cy="225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075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27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3-1</a:t>
            </a:r>
            <a:r>
              <a:rPr lang="ko-KR" altLang="en-US" b="1" dirty="0"/>
              <a:t> 연산자란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0965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비트 연산자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&amp;,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|,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^</a:t>
            </a:r>
            <a:endParaRPr lang="en-KR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B2932C-7E5C-BEE8-1820-A635F2275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38" y="2324805"/>
            <a:ext cx="6041277" cy="19085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CB86B4-BE73-4BB7-0938-1B4896CFB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39" y="4251678"/>
            <a:ext cx="6017162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897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28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3-1</a:t>
            </a:r>
            <a:r>
              <a:rPr lang="ko-KR" altLang="en-US" b="1" dirty="0"/>
              <a:t> 연산자란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0965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비트 전환 연산자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~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9DF48-1E7C-F39F-F5BF-6542C450F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345" y="2323393"/>
            <a:ext cx="2578100" cy="1289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7655DC-DF41-7908-B875-2C4E955A4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856" y="3781777"/>
            <a:ext cx="4373034" cy="16988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B97134-7A43-0D5F-8BA3-C9549C8710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1117" y="1643238"/>
            <a:ext cx="6907738" cy="170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44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29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3-1</a:t>
            </a:r>
            <a:r>
              <a:rPr lang="ko-KR" altLang="en-US" b="1" dirty="0"/>
              <a:t> 연산자란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0965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쉬프트</a:t>
            </a:r>
            <a:r>
              <a:rPr lang="ko-KR" altLang="en-US" sz="3200" b="1" dirty="0"/>
              <a:t> 연산자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&lt;&lt;,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&gt;&gt;</a:t>
            </a:r>
            <a:endParaRPr lang="en-KR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9FD004-5EAF-5282-979F-2E80110CC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743" y="2293054"/>
            <a:ext cx="6224411" cy="43703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5FC194-E798-2F36-D234-99BB6378E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644" y="1981200"/>
            <a:ext cx="3379394" cy="90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887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3-1</a:t>
            </a:r>
            <a:r>
              <a:rPr lang="ko-KR" altLang="en-US" b="1" dirty="0"/>
              <a:t> 연산자란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5095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연산자의 우선순위</a:t>
            </a:r>
            <a:endParaRPr lang="en-KR" sz="3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2A0BB2-EE78-5DFD-B4DA-1DFC9414D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2186462"/>
            <a:ext cx="9362706" cy="399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40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30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3-1</a:t>
            </a:r>
            <a:r>
              <a:rPr lang="ko-KR" altLang="en-US" b="1" dirty="0"/>
              <a:t> 연산자란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0965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조건 연산자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?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: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38B215-58A2-8729-92E6-9B9631D7E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716" y="2237317"/>
            <a:ext cx="2086327" cy="17725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B10238-E85E-F3FB-68CE-31D3A1DD9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788" y="4317998"/>
            <a:ext cx="3523153" cy="17441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8BB1E5-C4A5-B0F5-10F9-C833AB8D17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2011" y="4320822"/>
            <a:ext cx="3616501" cy="17187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D13836-F502-C772-DCB8-ED78F80E0A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9776" y="2202038"/>
            <a:ext cx="7439947" cy="135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622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31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3-1</a:t>
            </a:r>
            <a:r>
              <a:rPr lang="ko-KR" altLang="en-US" b="1" dirty="0"/>
              <a:t> 연산자란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0965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조건 연산자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?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:</a:t>
            </a:r>
            <a:endParaRPr lang="en-KR" sz="3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7C1680-6DA3-E8CE-8AF8-2BE4E4AE1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23" y="2341738"/>
            <a:ext cx="9099918" cy="216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417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32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3-1</a:t>
            </a:r>
            <a:r>
              <a:rPr lang="ko-KR" altLang="en-US" b="1" dirty="0"/>
              <a:t> 연산자란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0965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대입 연산자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 </a:t>
            </a:r>
            <a:r>
              <a:rPr lang="en-US" altLang="ko-KR" sz="3200" b="1" dirty="0"/>
              <a:t>=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70111E-7474-2A64-9B54-A0998DA6F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877" y="1923343"/>
            <a:ext cx="4097558" cy="1903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C12FC4-81BB-C8DD-DB51-05DE9BFA0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371" y="4171244"/>
            <a:ext cx="6647309" cy="841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6DBF97-0789-3FA7-0BC3-D113B4981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9127" y="2508954"/>
            <a:ext cx="4637333" cy="132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174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33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3-1</a:t>
            </a:r>
            <a:r>
              <a:rPr lang="ko-KR" altLang="en-US" b="1" dirty="0"/>
              <a:t> 연산자란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0965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복합 대입 연산자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op=</a:t>
            </a:r>
            <a:endParaRPr lang="en-KR" sz="3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E17450-D6AF-2D11-679A-BEA77317C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055" y="2248604"/>
            <a:ext cx="3664655" cy="423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192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3-1</a:t>
            </a:r>
            <a:r>
              <a:rPr lang="ko-KR" altLang="en-US" b="1" dirty="0"/>
              <a:t> 연산자란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7026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연산자의 우선순위 </a:t>
            </a:r>
            <a:r>
              <a:rPr lang="en-US" altLang="ko-KR" sz="3200" b="1" dirty="0"/>
              <a:t>-</a:t>
            </a:r>
            <a:r>
              <a:rPr lang="ko-KR" altLang="en-US" sz="3200" b="1" dirty="0"/>
              <a:t> 주의사항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4AC8CB-4FEE-CEDA-FD3C-5D7E5035E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55" y="2214389"/>
            <a:ext cx="8676405" cy="288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38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3-1</a:t>
            </a:r>
            <a:r>
              <a:rPr lang="ko-KR" altLang="en-US" b="1" dirty="0"/>
              <a:t> 연산자란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7026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연산자의 결합규칙</a:t>
            </a:r>
            <a:endParaRPr lang="en-KR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D7F6AA-66EF-5B38-B6D6-61A47376F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6" y="2348794"/>
            <a:ext cx="3911600" cy="2070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D8EA34-B81D-9755-05D8-8F469D225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227" y="2381956"/>
            <a:ext cx="3771900" cy="1981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E683C1-CBAE-F7B7-A1AF-E80206B55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155" y="4768144"/>
            <a:ext cx="2455333" cy="155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16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6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3-1</a:t>
            </a:r>
            <a:r>
              <a:rPr lang="ko-KR" altLang="en-US" b="1" dirty="0"/>
              <a:t> 연산자란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7026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연산자의 우선순위와 결합규칙 </a:t>
            </a:r>
            <a:r>
              <a:rPr lang="en-US" altLang="ko-KR" sz="3200" b="1" dirty="0"/>
              <a:t>-</a:t>
            </a:r>
            <a:r>
              <a:rPr lang="ko-KR" altLang="en-US" sz="3200" b="1" dirty="0"/>
              <a:t> 정리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A51DE7-9390-732A-A8BF-1C978DDEE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76" y="2309107"/>
            <a:ext cx="9633854" cy="140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88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7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3-1</a:t>
            </a:r>
            <a:r>
              <a:rPr lang="ko-KR" altLang="en-US" b="1" dirty="0"/>
              <a:t> 연산자란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7974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산술 변환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ko-KR" altLang="en-US" sz="3200" b="1" dirty="0" err="1"/>
              <a:t>연산시</a:t>
            </a:r>
            <a:r>
              <a:rPr lang="ko-KR" altLang="en-US" sz="3200" b="1" dirty="0"/>
              <a:t> 발생하는 자동 </a:t>
            </a:r>
            <a:r>
              <a:rPr lang="ko-KR" altLang="en-US" sz="3200" b="1" dirty="0" err="1"/>
              <a:t>형변환</a:t>
            </a:r>
            <a:endParaRPr lang="en-KR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DA3CB6-DF71-4D80-C1A7-610461FBA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88" y="2348794"/>
            <a:ext cx="6829779" cy="1534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6E6A88-F1BB-A19A-F825-1D9E7303C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561" y="4078110"/>
            <a:ext cx="6178550" cy="11794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A09F84-0206-0B21-B5C4-0E53111F0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4956" y="4404783"/>
            <a:ext cx="2387600" cy="825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100A48-5461-6836-5F97-FB317360D1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150" y="5540728"/>
            <a:ext cx="74041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77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8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3-1</a:t>
            </a:r>
            <a:r>
              <a:rPr lang="ko-KR" altLang="en-US" b="1" dirty="0"/>
              <a:t> 연산자란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7974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증감 연산자 </a:t>
            </a:r>
            <a:r>
              <a:rPr lang="en-US" altLang="ko-KR" sz="3200" b="1" dirty="0"/>
              <a:t>-</a:t>
            </a:r>
            <a:r>
              <a:rPr lang="ko-KR" altLang="en-US" sz="3200" b="1" dirty="0"/>
              <a:t> 값을 </a:t>
            </a:r>
            <a:r>
              <a:rPr lang="en-US" altLang="ko-KR" sz="3200" b="1" dirty="0"/>
              <a:t>1</a:t>
            </a:r>
            <a:r>
              <a:rPr lang="ko-KR" altLang="en-US" sz="3200" b="1" dirty="0"/>
              <a:t>증가</a:t>
            </a:r>
            <a:r>
              <a:rPr lang="en-US" altLang="ko-KR" sz="3200" b="1" dirty="0"/>
              <a:t>,</a:t>
            </a:r>
            <a:r>
              <a:rPr lang="ko-KR" altLang="en-US" sz="3200" b="1" dirty="0"/>
              <a:t> 감소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6AF9BC-C3F5-FAC9-0EA8-977DE60A8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20" y="2293750"/>
            <a:ext cx="7239001" cy="13366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067938-29F4-FE08-66BA-A8F9735D5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32" y="3908759"/>
            <a:ext cx="8655431" cy="9680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FA30B3-8AFA-5050-7E9D-A99383BD9B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086" y="4922030"/>
            <a:ext cx="8545325" cy="9369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7F77BC-42CF-F193-46BD-D054F2851E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6111" y="2365022"/>
            <a:ext cx="3428782" cy="84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6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9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3-1</a:t>
            </a:r>
            <a:r>
              <a:rPr lang="ko-KR" altLang="en-US" b="1" dirty="0"/>
              <a:t> 연산자란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7974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사칙 연산자 </a:t>
            </a:r>
            <a:r>
              <a:rPr lang="en-US" altLang="ko-KR" sz="3200" b="1" dirty="0"/>
              <a:t>+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-</a:t>
            </a:r>
            <a:r>
              <a:rPr lang="ko-KR" altLang="en-US" sz="3200" b="1" dirty="0"/>
              <a:t> * </a:t>
            </a:r>
            <a:r>
              <a:rPr lang="en-US" altLang="ko-KR" sz="3200" b="1" dirty="0"/>
              <a:t>/</a:t>
            </a:r>
            <a:endParaRPr lang="en-KR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90AB49-9C9F-A728-CC4A-34D42A2C5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10" y="2235198"/>
            <a:ext cx="7219245" cy="1203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51240B-2124-27D6-6B2D-3A46889D8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09" y="3335162"/>
            <a:ext cx="6795913" cy="11264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ADA3DF-3403-9C4D-5500-C76B882B2E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79" y="4588932"/>
            <a:ext cx="11079394" cy="97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64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10062</TotalTime>
  <Words>424</Words>
  <Application>Microsoft Macintosh PowerPoint</Application>
  <PresentationFormat>Widescreen</PresentationFormat>
  <Paragraphs>166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맑은 고딕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seong Namkung</dc:creator>
  <cp:lastModifiedBy>seong Namkung</cp:lastModifiedBy>
  <cp:revision>274</cp:revision>
  <dcterms:created xsi:type="dcterms:W3CDTF">2025-07-12T07:57:13Z</dcterms:created>
  <dcterms:modified xsi:type="dcterms:W3CDTF">2025-07-21T10:36:53Z</dcterms:modified>
</cp:coreProperties>
</file>